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2" r:id="rId5"/>
    <p:sldId id="351" r:id="rId6"/>
    <p:sldId id="352" r:id="rId7"/>
    <p:sldId id="348" r:id="rId8"/>
    <p:sldId id="349" r:id="rId9"/>
    <p:sldId id="355" r:id="rId10"/>
    <p:sldId id="356" r:id="rId11"/>
    <p:sldId id="357" r:id="rId12"/>
    <p:sldId id="359" r:id="rId13"/>
    <p:sldId id="353" r:id="rId14"/>
    <p:sldId id="344" r:id="rId15"/>
    <p:sldId id="358" r:id="rId16"/>
    <p:sldId id="345" r:id="rId17"/>
    <p:sldId id="350" r:id="rId18"/>
    <p:sldId id="354" r:id="rId19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25252"/>
    <a:srgbClr val="1F1F1F"/>
    <a:srgbClr val="051522"/>
    <a:srgbClr val="A5A5A5"/>
    <a:srgbClr val="FFFFFF"/>
    <a:srgbClr val="05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5646"/>
  </p:normalViewPr>
  <p:slideViewPr>
    <p:cSldViewPr snapToGrid="0" snapToObjects="1" showGuides="1">
      <p:cViewPr>
        <p:scale>
          <a:sx n="75" d="100"/>
          <a:sy n="75" d="100"/>
        </p:scale>
        <p:origin x="522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5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BC4FF2-A56D-4B18-AAA0-894F550A18A4}" type="datetime1">
              <a:rPr lang="es-MX" smtClean="0"/>
              <a:t>09/12/2024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59380A-1823-41F7-9921-06DA00B269F7}" type="datetime1">
              <a:rPr lang="es-MX" noProof="0" smtClean="0"/>
              <a:t>09/12/2024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634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96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80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02487-99B7-8914-2CD9-5E69B6CEF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800607-C953-1F4F-F54A-28C7EB050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0CFA31-9D9B-4B48-DE8A-6D6249636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7ADD53-303A-C082-A425-D1F701892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828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760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76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27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628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48CC-82D5-55D2-E25E-2A50AD9E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E06B5F-086B-0320-A19A-742A95951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F46AFC-93A4-2BFB-1ABA-2031878C8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7B998-3358-BB70-BFC4-3B9BD0EA8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68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B8344-2935-22D2-0AF8-3F04A718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EF1ED2-8463-BCC1-AA85-2C3B121E9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40006DA-2F07-B506-087B-EE4287276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7A258E-EF2C-56DA-12B5-175F2DB99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924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ED1A-6398-DCFA-62E7-F966C3FBA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E94B7C-BFC8-D5BE-A74F-CF32CB46D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176105-0EB5-5165-71B0-DC94CAF9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A95DCE-8369-0F04-1AA4-26AEDE583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468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7D5F-1F2F-C71D-4218-336BF7646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A4963A-A6C6-6857-E468-EEF8226BB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98B3B7-7871-B4F2-1732-BD1135DD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BCD18-D1B0-12D2-35D8-E4880AB20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072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posición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MX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Haz clic aquí para insertar una imagen o un gráfico</a:t>
            </a:r>
            <a:endParaRPr lang="es-MX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23" name="Marcador de posición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MX" noProof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0" name="Marcador de posición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790" y="2667795"/>
            <a:ext cx="9095679" cy="1522409"/>
          </a:xfrm>
        </p:spPr>
        <p:txBody>
          <a:bodyPr rtlCol="0"/>
          <a:lstStyle/>
          <a:p>
            <a:pPr rtl="0"/>
            <a:r>
              <a:rPr lang="es-MX" sz="5400" dirty="0"/>
              <a:t>REMOTO </a:t>
            </a:r>
            <a:r>
              <a:rPr lang="es-MX" sz="7200" b="1" dirty="0"/>
              <a:t>VS</a:t>
            </a:r>
            <a:r>
              <a:rPr lang="es-MX" sz="5400" dirty="0"/>
              <a:t> PRESENCIAL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87482"/>
            <a:ext cx="12192000" cy="1068507"/>
          </a:xfrm>
          <a:solidFill>
            <a:schemeClr val="tx1">
              <a:alpha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s-MX" dirty="0"/>
              <a:t>Diego </a:t>
            </a:r>
            <a:r>
              <a:rPr lang="es-MX" dirty="0" err="1"/>
              <a:t>Angel</a:t>
            </a:r>
            <a:r>
              <a:rPr lang="es-MX" dirty="0"/>
              <a:t> Rocha Escamilla 21310423</a:t>
            </a:r>
          </a:p>
          <a:p>
            <a:pPr rtl="0"/>
            <a:r>
              <a:rPr lang="es-MX" dirty="0"/>
              <a:t>Diego Velázquez Luna 21310430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013294-96A5-6D80-5528-95444540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944064"/>
            <a:ext cx="12191998" cy="942747"/>
          </a:xfrm>
        </p:spPr>
        <p:txBody>
          <a:bodyPr/>
          <a:lstStyle/>
          <a:p>
            <a:r>
              <a:rPr lang="es-MX" sz="3200" dirty="0"/>
              <a:t>TRABAJO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81956F44-8186-5504-1485-474AFA60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89" y="186985"/>
            <a:ext cx="5364200" cy="3026355"/>
          </a:xfrm>
          <a:prstGeom prst="rect">
            <a:avLst/>
          </a:prstGeom>
        </p:spPr>
      </p:pic>
      <p:pic>
        <p:nvPicPr>
          <p:cNvPr id="13" name="Picture 12" descr="A graph of a comparison by employment type&#10;&#10;Description automatically generated">
            <a:extLst>
              <a:ext uri="{FF2B5EF4-FFF2-40B4-BE49-F238E27FC236}">
                <a16:creationId xmlns:a16="http://schemas.microsoft.com/office/drawing/2014/main" id="{DDAD539F-F4E6-2FF8-955B-C33974B5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88" y="3518494"/>
            <a:ext cx="5364200" cy="31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0999" y="5280657"/>
            <a:ext cx="10515600" cy="613963"/>
          </a:xfrm>
        </p:spPr>
        <p:txBody>
          <a:bodyPr rtlCol="0"/>
          <a:lstStyle/>
          <a:p>
            <a:pPr rtl="0"/>
            <a:r>
              <a:rPr lang="es-MX" dirty="0"/>
              <a:t>Cambio en la productividad después de X días en la empresa.</a:t>
            </a:r>
          </a:p>
        </p:txBody>
      </p:sp>
      <p:pic>
        <p:nvPicPr>
          <p:cNvPr id="20" name="Picture 19" descr="A graph showing different levels of productivity&#10;&#10;Description automatically generated with medium confidence">
            <a:extLst>
              <a:ext uri="{FF2B5EF4-FFF2-40B4-BE49-F238E27FC236}">
                <a16:creationId xmlns:a16="http://schemas.microsoft.com/office/drawing/2014/main" id="{50D159A1-C8C0-E521-2BC6-4285D16D0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920556"/>
            <a:ext cx="71913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E15AC-3F34-DB9B-D24A-1E2C6444C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hours worked by employment type&#10;&#10;Description automatically generated">
            <a:extLst>
              <a:ext uri="{FF2B5EF4-FFF2-40B4-BE49-F238E27FC236}">
                <a16:creationId xmlns:a16="http://schemas.microsoft.com/office/drawing/2014/main" id="{A5FD382E-6770-A728-6FB0-AD8CA895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06" y="1273384"/>
            <a:ext cx="7456987" cy="4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1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 with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179736C9-38FB-4EF3-5668-9DB38F22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34" y="414240"/>
            <a:ext cx="6667384" cy="2926975"/>
          </a:xfrm>
          <a:prstGeom prst="rect">
            <a:avLst/>
          </a:prstGeom>
        </p:spPr>
      </p:pic>
      <p:pic>
        <p:nvPicPr>
          <p:cNvPr id="17" name="Picture 16" descr="A graph with purple lines&#10;&#10;Description automatically generated with medium confidence">
            <a:extLst>
              <a:ext uri="{FF2B5EF4-FFF2-40B4-BE49-F238E27FC236}">
                <a16:creationId xmlns:a16="http://schemas.microsoft.com/office/drawing/2014/main" id="{7FB14DCD-3CBE-66CC-709F-84A11C6F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34" y="3516786"/>
            <a:ext cx="6667384" cy="28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oj y gráfico creciente. Aumento de la productividad del flujo de  trabajo, optimización del rendimiento del trabajo, indicador de eficiencia.  Métricas de efectividad en aumento. Ilustración de metáfora de concepto  aislado de">
            <a:extLst>
              <a:ext uri="{FF2B5EF4-FFF2-40B4-BE49-F238E27FC236}">
                <a16:creationId xmlns:a16="http://schemas.microsoft.com/office/drawing/2014/main" id="{AD5127A2-9243-E69A-6E91-81F74FE2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0"/>
            <a:ext cx="6962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3A5A6-B5B1-A547-26C4-6520B1814AF9}"/>
              </a:ext>
            </a:extLst>
          </p:cNvPr>
          <p:cNvSpPr txBox="1"/>
          <p:nvPr/>
        </p:nvSpPr>
        <p:spPr>
          <a:xfrm>
            <a:off x="304800" y="1657529"/>
            <a:ext cx="450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Hipótesis cumplida parcialmente; La productividad de los empleados remotos aumentó pero no en el porcentaje esperado (20%)</a:t>
            </a: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586E336D-AC9D-E9D7-215F-C68AA61FC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65" y="1310085"/>
            <a:ext cx="1111993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Andrés, R. (14 de octubre de 2024). </a:t>
            </a:r>
            <a:r>
              <a:rPr kumimoji="0" lang="es-MX" altLang="es-MX" sz="11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Spotify se desmarca de otras tecnológicas descartando volver a la oficina: "No vamos a tratar a adultos como niños"</a:t>
            </a: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Obtenido de https://www.xataka.com/empresas-y-economia/spotify-se-desmarca-otras-tecnologicas-descartando-volver-a-oficina-no-vamos-a-tratar-a-adultos-como-ninos</a:t>
            </a:r>
            <a:endParaRPr kumimoji="0" lang="es-MX" altLang="es-MX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Psico-</a:t>
            </a:r>
            <a:r>
              <a:rPr kumimoji="0" lang="es-MX" altLang="es-MX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</a:t>
            </a: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(28 de agosto de 2024). </a:t>
            </a:r>
            <a:r>
              <a:rPr kumimoji="0" lang="es-MX" altLang="es-MX" sz="11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remoto y la transformación digital de las empresas.</a:t>
            </a: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Obtenido de https://psico-smart.com/articulos/articulo-trabajo-remoto-y-la-transformacion-digital-de-las-empresas-33989#:~:text=Seg%C3%BAn%20un%20estudio%20de%20la,respuesta%20a%20la%20crisis%20sanitaria.</a:t>
            </a:r>
            <a:endParaRPr kumimoji="0" lang="es-MX" altLang="es-MX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Ruiz, D. E. (2024). </a:t>
            </a:r>
            <a:r>
              <a:rPr kumimoji="0" lang="es-MX" altLang="es-MX" sz="11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elimina el teletrabajo: exige a sus empleados regresar a la oficina cinco días a la semana</a:t>
            </a:r>
            <a:r>
              <a:rPr kumimoji="0" lang="es-MX" altLang="es-MX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Obtenido de https://www.infobae.com/tecno/2024/09/17/amazon-elimina-el-teletrabajo-exige-a-sus-empleados-regresar-a-la-oficina-cinco-dias-a-la-semana/</a:t>
            </a:r>
            <a:endParaRPr kumimoji="0" lang="es-MX" altLang="es-MX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78EF9D-F380-1D42-3B69-D7206005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65" y="340908"/>
            <a:ext cx="6910627" cy="1164882"/>
          </a:xfrm>
        </p:spPr>
        <p:txBody>
          <a:bodyPr rtlCol="0"/>
          <a:lstStyle/>
          <a:p>
            <a:pPr algn="l" rtl="0"/>
            <a:r>
              <a:rPr lang="es-MX" sz="3600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68157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sz="3600" dirty="0"/>
              <a:t>Alcance del empleo remoto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8424" y="2497060"/>
            <a:ext cx="6888665" cy="2241805"/>
          </a:xfrm>
        </p:spPr>
        <p:txBody>
          <a:bodyPr rtlCol="0"/>
          <a:lstStyle/>
          <a:p>
            <a:pPr rtl="0"/>
            <a:r>
              <a:rPr lang="es-MX" dirty="0"/>
              <a:t>Aproximadamente 88% de empresas globales ofrecen alguna forma de trabajo remoto.</a:t>
            </a:r>
          </a:p>
        </p:txBody>
      </p:sp>
      <p:pic>
        <p:nvPicPr>
          <p:cNvPr id="1026" name="Picture 2" descr="GitHub CLI · GitHub">
            <a:extLst>
              <a:ext uri="{FF2B5EF4-FFF2-40B4-BE49-F238E27FC236}">
                <a16:creationId xmlns:a16="http://schemas.microsoft.com/office/drawing/2014/main" id="{3614F307-B5D9-F5F4-BFD4-86814558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793" y="424982"/>
            <a:ext cx="1447556" cy="144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logo icono editorial vector 6892682 Vector en Vecteezy">
            <a:extLst>
              <a:ext uri="{FF2B5EF4-FFF2-40B4-BE49-F238E27FC236}">
                <a16:creationId xmlns:a16="http://schemas.microsoft.com/office/drawing/2014/main" id="{D9CE53D5-5496-0471-C9EF-C885072C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15" y="2265733"/>
            <a:ext cx="1447556" cy="144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e México - YouTube">
            <a:extLst>
              <a:ext uri="{FF2B5EF4-FFF2-40B4-BE49-F238E27FC236}">
                <a16:creationId xmlns:a16="http://schemas.microsoft.com/office/drawing/2014/main" id="{03D9640E-D4DF-8663-5F78-D29CFD78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083" y="2960126"/>
            <a:ext cx="1447556" cy="144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BM - EcuRed">
            <a:extLst>
              <a:ext uri="{FF2B5EF4-FFF2-40B4-BE49-F238E27FC236}">
                <a16:creationId xmlns:a16="http://schemas.microsoft.com/office/drawing/2014/main" id="{920C09A1-4A2B-111E-B8E3-4F5B27B0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60" y="4800877"/>
            <a:ext cx="2416045" cy="1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s Oficinas Vacías.">
            <a:extLst>
              <a:ext uri="{FF2B5EF4-FFF2-40B4-BE49-F238E27FC236}">
                <a16:creationId xmlns:a16="http://schemas.microsoft.com/office/drawing/2014/main" id="{84F7C996-ECA1-B266-6020-713A7688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54751" cy="44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to: Sector Oficinas Abiertas y Semi-cerradas de Tonino #129937 -  Habitissimo">
            <a:extLst>
              <a:ext uri="{FF2B5EF4-FFF2-40B4-BE49-F238E27FC236}">
                <a16:creationId xmlns:a16="http://schemas.microsoft.com/office/drawing/2014/main" id="{5481B214-72C2-B879-DC85-52F4C9B5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51" y="-1"/>
            <a:ext cx="6239108" cy="41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ipos de Oficinas de una Empresa">
            <a:extLst>
              <a:ext uri="{FF2B5EF4-FFF2-40B4-BE49-F238E27FC236}">
                <a16:creationId xmlns:a16="http://schemas.microsoft.com/office/drawing/2014/main" id="{F6468CC4-8CA8-07CA-DBBC-E84048BF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8" y="3281944"/>
            <a:ext cx="6385814" cy="35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testa de maestros en tapachula bloquean oficinas de gobierno - Diario  del Sur | Noticias Locales, Policiacas, sobre México, Chiapas y el Mundo">
            <a:extLst>
              <a:ext uri="{FF2B5EF4-FFF2-40B4-BE49-F238E27FC236}">
                <a16:creationId xmlns:a16="http://schemas.microsoft.com/office/drawing/2014/main" id="{CB95B0C2-4C35-78C0-BC98-E321E7EB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" y="3700705"/>
            <a:ext cx="5882414" cy="319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132DC9-493B-9596-D20A-235E2601B73B}"/>
              </a:ext>
            </a:extLst>
          </p:cNvPr>
          <p:cNvSpPr/>
          <p:nvPr/>
        </p:nvSpPr>
        <p:spPr>
          <a:xfrm>
            <a:off x="-58557" y="-61333"/>
            <a:ext cx="12309114" cy="698066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 descr="Concepto oficinas cerradas por cuarentena por COVID19 | Foto Premium">
            <a:extLst>
              <a:ext uri="{FF2B5EF4-FFF2-40B4-BE49-F238E27FC236}">
                <a16:creationId xmlns:a16="http://schemas.microsoft.com/office/drawing/2014/main" id="{E89BE715-E27F-84A0-3A40-68F9F616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63" y="153677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less template of RGB keyboard version | Are Ya Winning, Son?">
            <a:extLst>
              <a:ext uri="{FF2B5EF4-FFF2-40B4-BE49-F238E27FC236}">
                <a16:creationId xmlns:a16="http://schemas.microsoft.com/office/drawing/2014/main" id="{AE92B559-864B-5D2C-12F1-C97917A00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oogle - Concepto, fundación, cómo funciona y qué es Google+">
            <a:extLst>
              <a:ext uri="{FF2B5EF4-FFF2-40B4-BE49-F238E27FC236}">
                <a16:creationId xmlns:a16="http://schemas.microsoft.com/office/drawing/2014/main" id="{8F3F9102-B710-938A-C343-75EEAACB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0" y="190277"/>
            <a:ext cx="2877015" cy="14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diós Twitter, hola X: qué pretende Elon Musk con el último giro radical de  la plataforma">
            <a:extLst>
              <a:ext uri="{FF2B5EF4-FFF2-40B4-BE49-F238E27FC236}">
                <a16:creationId xmlns:a16="http://schemas.microsoft.com/office/drawing/2014/main" id="{EAA0EE83-6E14-91D9-A6F2-F10E49E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0" y="4824355"/>
            <a:ext cx="2877015" cy="161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icrosoft logo icono editorial vector 6892682 Vector en Vecteezy">
            <a:extLst>
              <a:ext uri="{FF2B5EF4-FFF2-40B4-BE49-F238E27FC236}">
                <a16:creationId xmlns:a16="http://schemas.microsoft.com/office/drawing/2014/main" id="{C95E11AD-9C4B-708E-52BD-9A277AEF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49" y="2197881"/>
            <a:ext cx="2277755" cy="20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.mx: Tarjeta de Regalo Digital Amazon.com.mx: Gift Cards">
            <a:extLst>
              <a:ext uri="{FF2B5EF4-FFF2-40B4-BE49-F238E27FC236}">
                <a16:creationId xmlns:a16="http://schemas.microsoft.com/office/drawing/2014/main" id="{E48810EA-E241-0401-786E-A79AD11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73" y="1203016"/>
            <a:ext cx="7541702" cy="46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B1CA-6B7F-C641-9CD4-6CE9A4DF1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mbre De Negocios Pensativo Con Signos De Interrogación Fotos, retratos,  imágenes y fotografía de archivo libres de derecho. Image 43693593">
            <a:extLst>
              <a:ext uri="{FF2B5EF4-FFF2-40B4-BE49-F238E27FC236}">
                <a16:creationId xmlns:a16="http://schemas.microsoft.com/office/drawing/2014/main" id="{9A8EF6DB-786F-F1EC-EA79-48B824A6C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4"/>
          <a:stretch/>
        </p:blipFill>
        <p:spPr bwMode="auto">
          <a:xfrm>
            <a:off x="122339" y="177800"/>
            <a:ext cx="6100661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B5AE24-54DE-85B6-18D9-3A9A81E316BB}"/>
              </a:ext>
            </a:extLst>
          </p:cNvPr>
          <p:cNvSpPr txBox="1">
            <a:spLocks/>
          </p:cNvSpPr>
          <p:nvPr/>
        </p:nvSpPr>
        <p:spPr>
          <a:xfrm>
            <a:off x="6590370" y="1782630"/>
            <a:ext cx="5148787" cy="319081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</a:rPr>
              <a:t>Ventajas del trabajo presencial (?)</a:t>
            </a:r>
          </a:p>
          <a:p>
            <a:endParaRPr lang="es-MX" sz="1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</a:rPr>
              <a:t>Colaboración de equipos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</a:rPr>
              <a:t>Aprendizaje conjunto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1"/>
                </a:solidFill>
              </a:rPr>
              <a:t>Cultura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39944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8A9F-864A-4494-D37E-E79F5C3D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Spotify Wrapped 2024: What we know about release date, tracking period">
            <a:extLst>
              <a:ext uri="{FF2B5EF4-FFF2-40B4-BE49-F238E27FC236}">
                <a16:creationId xmlns:a16="http://schemas.microsoft.com/office/drawing/2014/main" id="{83E9CF01-FB56-BC51-41FD-6B08E183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5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0F945-5E86-F6B2-285D-A9EEDFFD3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FF8C07-D3E6-AE8E-A606-CFF63C5F6107}"/>
              </a:ext>
            </a:extLst>
          </p:cNvPr>
          <p:cNvSpPr txBox="1"/>
          <p:nvPr/>
        </p:nvSpPr>
        <p:spPr>
          <a:xfrm>
            <a:off x="654205" y="1538869"/>
            <a:ext cx="108835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0" i="0" dirty="0">
                <a:solidFill>
                  <a:schemeClr val="bg1"/>
                </a:solidFill>
                <a:effectLst/>
                <a:latin typeface="IBM Plex Serif" panose="02060503050406000203" pitchFamily="18" charset="0"/>
              </a:rPr>
              <a:t>"No puedes dedicar tanto tiempo a contratar a adultos, para luego tratarlos como niños“</a:t>
            </a:r>
          </a:p>
          <a:p>
            <a:pPr algn="ctr"/>
            <a:r>
              <a:rPr lang="es-MX" sz="2000" b="0" i="0" dirty="0">
                <a:solidFill>
                  <a:srgbClr val="E8E8E8"/>
                </a:solidFill>
                <a:effectLst/>
                <a:latin typeface="Google Sans"/>
              </a:rPr>
              <a:t>- </a:t>
            </a:r>
            <a:r>
              <a:rPr lang="es-MX" sz="2000" b="0" i="0" dirty="0" err="1">
                <a:solidFill>
                  <a:srgbClr val="E8E8E8"/>
                </a:solidFill>
                <a:effectLst/>
                <a:latin typeface="Google Sans"/>
              </a:rPr>
              <a:t>Katarina</a:t>
            </a:r>
            <a:r>
              <a:rPr lang="es-MX" sz="2000" b="0" i="0" dirty="0">
                <a:solidFill>
                  <a:srgbClr val="E8E8E8"/>
                </a:solidFill>
                <a:effectLst/>
                <a:latin typeface="Google Sans"/>
              </a:rPr>
              <a:t> </a:t>
            </a:r>
            <a:r>
              <a:rPr lang="es-MX" sz="2000" b="0" i="0" dirty="0" err="1">
                <a:solidFill>
                  <a:srgbClr val="E8E8E8"/>
                </a:solidFill>
                <a:effectLst/>
                <a:latin typeface="Google Sans"/>
              </a:rPr>
              <a:t>Berg</a:t>
            </a:r>
            <a:endParaRPr lang="es-MX" sz="2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La directora de Recursos Humanos de Spotify, Katarina Berg, se une a la  junta directiva de Personio | Personio">
            <a:extLst>
              <a:ext uri="{FF2B5EF4-FFF2-40B4-BE49-F238E27FC236}">
                <a16:creationId xmlns:a16="http://schemas.microsoft.com/office/drawing/2014/main" id="{1CB97C1A-291F-809E-56F4-AB0A123D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094" y="4817130"/>
            <a:ext cx="3059811" cy="20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8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17A8-0503-9351-D003-AE903C71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ción Eficiente de la Productividad Laboral en 6 Pasos">
            <a:extLst>
              <a:ext uri="{FF2B5EF4-FFF2-40B4-BE49-F238E27FC236}">
                <a16:creationId xmlns:a16="http://schemas.microsoft.com/office/drawing/2014/main" id="{F012C996-2C19-8A48-5C74-207EF834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813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54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3_TF11936837_Win32" id="{E6AFD524-1D0B-4220-8356-DCD47A639CEB}" vid="{24FA402A-E8DA-4715-BA70-42BB56C5A5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256</Words>
  <Application>Microsoft Office PowerPoint</Application>
  <PresentationFormat>Widescreen</PresentationFormat>
  <Paragraphs>35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Nova</vt:lpstr>
      <vt:lpstr>Biome</vt:lpstr>
      <vt:lpstr>Biome Light</vt:lpstr>
      <vt:lpstr>Calibri</vt:lpstr>
      <vt:lpstr>Google Sans</vt:lpstr>
      <vt:lpstr>IBM Plex Serif</vt:lpstr>
      <vt:lpstr>Segoe UI</vt:lpstr>
      <vt:lpstr>Tema de la oficina</vt:lpstr>
      <vt:lpstr>TRABAJO</vt:lpstr>
      <vt:lpstr>Alcance del empleo remoto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Rocha Escamilla</dc:creator>
  <cp:lastModifiedBy>Diego Rocha Escamilla</cp:lastModifiedBy>
  <cp:revision>7</cp:revision>
  <dcterms:created xsi:type="dcterms:W3CDTF">2024-12-08T04:02:30Z</dcterms:created>
  <dcterms:modified xsi:type="dcterms:W3CDTF">2024-12-10T03:46:50Z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